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BB80-A0C0-4C43-9A6E-C9AB4DAA1AEA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1A3F-8165-4BED-971F-F935B5262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1A3F-8165-4BED-971F-F935B52621F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Сушанского сельского поселения на 2025 год и плановый период 2026-2027 годов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500" b="1" i="1" dirty="0" smtClean="0"/>
              <a:t>Бюджет для граждан</a:t>
            </a:r>
          </a:p>
          <a:p>
            <a:pPr algn="ctr">
              <a:buNone/>
            </a:pPr>
            <a:endParaRPr lang="ru-RU" sz="4500" b="1" i="1" dirty="0"/>
          </a:p>
        </p:txBody>
      </p:sp>
      <p:pic>
        <p:nvPicPr>
          <p:cNvPr id="5" name="Рисунок 4" descr="p8sN3AcUR0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Поступления доходов в бюджет  Сушанского сельского поселения  на 2025 год, тыс.руб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4" name="Рисунок 3" descr="прил 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580029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Поступления доходов в бюджет  Сушанского сельского поселения  на 2026-2027 гг., тыс. руб. </a:t>
            </a:r>
            <a:endParaRPr lang="ru-RU" sz="2000" dirty="0"/>
          </a:p>
        </p:txBody>
      </p:sp>
      <p:pic>
        <p:nvPicPr>
          <p:cNvPr id="4" name="Рисунок 3" descr="прил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96616"/>
            <a:ext cx="5791199" cy="566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Бюджетная роспись (расходы) </a:t>
            </a:r>
            <a:br>
              <a:rPr lang="ru-RU" sz="2000" b="1" i="1" dirty="0" smtClean="0"/>
            </a:br>
            <a:r>
              <a:rPr lang="ru-RU" sz="2000" b="1" i="1" dirty="0" smtClean="0"/>
              <a:t>Сушанского сельского поселения, тыс. руб.</a:t>
            </a:r>
            <a:endParaRPr lang="ru-RU" sz="2000" b="1" i="1" dirty="0"/>
          </a:p>
        </p:txBody>
      </p:sp>
      <p:pic>
        <p:nvPicPr>
          <p:cNvPr id="4" name="Рисунок 3" descr="Новый точечный рисуно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620000" cy="548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Муниципальные программы Сушанского сельского поселения</a:t>
            </a:r>
            <a:endParaRPr lang="ru-RU" sz="2000" b="1" i="1" dirty="0"/>
          </a:p>
        </p:txBody>
      </p:sp>
      <p:pic>
        <p:nvPicPr>
          <p:cNvPr id="3" name="Рисунок 2" descr="Новый точечный рисунок (4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1"/>
            <a:ext cx="4545150" cy="601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i="1" dirty="0" smtClean="0"/>
              <a:t>«Бюджет для граждан» </a:t>
            </a:r>
            <a:r>
              <a:rPr lang="ru-RU" sz="1500" i="1" dirty="0" smtClean="0"/>
              <a:t>познакомит вас с основными </a:t>
            </a:r>
            <a:r>
              <a:rPr lang="ru-RU" sz="1500" i="1" dirty="0" smtClean="0"/>
              <a:t>положениями </a:t>
            </a:r>
            <a:r>
              <a:rPr lang="ru-RU" sz="1500" i="1" dirty="0" smtClean="0"/>
              <a:t>бюджета Сушанского сельского поселения на 2025 год и плановый период 2026-2027 годов</a:t>
            </a:r>
            <a:endParaRPr lang="ru-RU" sz="15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700" dirty="0" smtClean="0"/>
              <a:t>Граждане - как налогоплательщики и как потребители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 , для каждого человека.</a:t>
            </a:r>
            <a:endParaRPr lang="ru-RU" sz="1700" dirty="0"/>
          </a:p>
        </p:txBody>
      </p:sp>
      <p:pic>
        <p:nvPicPr>
          <p:cNvPr id="4" name="Рисунок 3" descr="college-students-looking-at-bulletin-board-vector-8638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5562600" cy="386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596900"/>
          </a:xfrm>
        </p:spPr>
        <p:txBody>
          <a:bodyPr/>
          <a:lstStyle/>
          <a:p>
            <a:pPr algn="ctr"/>
            <a:r>
              <a:rPr lang="ru-RU" i="1" dirty="0" smtClean="0"/>
              <a:t>О поселении</a:t>
            </a:r>
            <a:endParaRPr lang="ru-RU" i="1" dirty="0"/>
          </a:p>
        </p:txBody>
      </p:sp>
      <p:pic>
        <p:nvPicPr>
          <p:cNvPr id="5" name="Содержимое 4" descr="AHaH_itaZ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04800"/>
            <a:ext cx="5111750" cy="27395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943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Сушанское сельское поселение расположено в центральной части </a:t>
            </a:r>
            <a:r>
              <a:rPr lang="ru-RU" dirty="0" err="1" smtClean="0"/>
              <a:t>Боровичского</a:t>
            </a:r>
            <a:r>
              <a:rPr lang="ru-RU" dirty="0" smtClean="0"/>
              <a:t> муниципального района Новгородской области. Площадь территории 13400 га. д.Коегоща - административный центр Сушанского сельского поселения, находится в непосредственный близости к г. Боровичам, примыкая к нему северной стороны. В состав поселения входят 20 населенных пунктов: д. </a:t>
            </a:r>
            <a:r>
              <a:rPr lang="ru-RU" dirty="0" err="1" smtClean="0"/>
              <a:t>Бутырки</a:t>
            </a:r>
            <a:r>
              <a:rPr lang="ru-RU" dirty="0" smtClean="0"/>
              <a:t>, п. Волгино, м. </a:t>
            </a:r>
            <a:r>
              <a:rPr lang="ru-RU" dirty="0" err="1" smtClean="0"/>
              <a:t>Гверстянка</a:t>
            </a:r>
            <a:r>
              <a:rPr lang="ru-RU" dirty="0" smtClean="0"/>
              <a:t>, д. Заречная, д. Коегоща, д. Козлово, д. </a:t>
            </a:r>
            <a:r>
              <a:rPr lang="ru-RU" dirty="0" err="1" smtClean="0"/>
              <a:t>Коремера</a:t>
            </a:r>
            <a:r>
              <a:rPr lang="ru-RU" dirty="0" smtClean="0"/>
              <a:t>, д. </a:t>
            </a:r>
            <a:r>
              <a:rPr lang="ru-RU" dirty="0" err="1" smtClean="0"/>
              <a:t>Коршево</a:t>
            </a:r>
            <a:r>
              <a:rPr lang="ru-RU" dirty="0" smtClean="0"/>
              <a:t>, д. </a:t>
            </a:r>
            <a:r>
              <a:rPr lang="ru-RU" dirty="0" err="1" smtClean="0"/>
              <a:t>Мазихина</a:t>
            </a:r>
            <a:r>
              <a:rPr lang="ru-RU" dirty="0" smtClean="0"/>
              <a:t> Горка, д. </a:t>
            </a:r>
            <a:r>
              <a:rPr lang="ru-RU" dirty="0" err="1" smtClean="0"/>
              <a:t>Нальцы</a:t>
            </a:r>
            <a:r>
              <a:rPr lang="ru-RU" dirty="0" smtClean="0"/>
              <a:t>, д. </a:t>
            </a:r>
            <a:r>
              <a:rPr lang="ru-RU" dirty="0" err="1" smtClean="0"/>
              <a:t>Низино</a:t>
            </a:r>
            <a:r>
              <a:rPr lang="ru-RU" dirty="0" smtClean="0"/>
              <a:t>, п. Первое Мая, д. </a:t>
            </a:r>
            <a:r>
              <a:rPr lang="ru-RU" dirty="0" err="1" smtClean="0"/>
              <a:t>Плёсо</a:t>
            </a:r>
            <a:r>
              <a:rPr lang="ru-RU" dirty="0" smtClean="0"/>
              <a:t>, д. Пристань, м. Селино, д. </a:t>
            </a:r>
            <a:r>
              <a:rPr lang="ru-RU" dirty="0" err="1" smtClean="0"/>
              <a:t>Сушани</a:t>
            </a:r>
            <a:r>
              <a:rPr lang="ru-RU" dirty="0" smtClean="0"/>
              <a:t>, д. </a:t>
            </a:r>
            <a:r>
              <a:rPr lang="ru-RU" dirty="0" err="1" smtClean="0"/>
              <a:t>Черёмошье</a:t>
            </a:r>
            <a:r>
              <a:rPr lang="ru-RU" dirty="0" smtClean="0"/>
              <a:t>, д. </a:t>
            </a:r>
            <a:r>
              <a:rPr lang="ru-RU" dirty="0" err="1" smtClean="0"/>
              <a:t>Чернаручье</a:t>
            </a:r>
            <a:r>
              <a:rPr lang="ru-RU" dirty="0" smtClean="0"/>
              <a:t>, д. </a:t>
            </a:r>
            <a:r>
              <a:rPr lang="ru-RU" dirty="0" err="1" smtClean="0"/>
              <a:t>Четвёрткино</a:t>
            </a:r>
            <a:r>
              <a:rPr lang="ru-RU" dirty="0" smtClean="0"/>
              <a:t>, п. Шахтёрский</a:t>
            </a:r>
          </a:p>
          <a:p>
            <a:pPr algn="ctr"/>
            <a:r>
              <a:rPr lang="ru-RU" dirty="0" smtClean="0"/>
              <a:t>Численность постоянного населения составляет 2186 человек.</a:t>
            </a:r>
            <a:endParaRPr lang="ru-RU" dirty="0"/>
          </a:p>
        </p:txBody>
      </p:sp>
      <p:pic>
        <p:nvPicPr>
          <p:cNvPr id="6" name="Рисунок 5" descr="wvyIn_K_L9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200400"/>
            <a:ext cx="5145657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Понятие «БЮДЖЕТ»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 fontScale="25000" lnSpcReduction="20000"/>
          </a:bodyPr>
          <a:lstStyle/>
          <a:p>
            <a:endParaRPr lang="ru-RU" sz="3200" i="1" dirty="0" smtClean="0"/>
          </a:p>
          <a:p>
            <a:r>
              <a:rPr lang="ru-RU" sz="6300" i="1" dirty="0" smtClean="0"/>
              <a:t>Бюджет</a:t>
            </a:r>
            <a:r>
              <a:rPr lang="ru-RU" sz="6300" dirty="0" smtClean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3124200" cy="3230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3203575" cy="32305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533400" y="2971800"/>
            <a:ext cx="31242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b="1" dirty="0" smtClean="0"/>
              <a:t>Доходы - это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</a:t>
            </a:r>
            <a:endParaRPr lang="ru-RU" sz="1200" b="1" dirty="0"/>
          </a:p>
        </p:txBody>
      </p:sp>
      <p:sp>
        <p:nvSpPr>
          <p:cNvPr id="11" name="Овал 10"/>
          <p:cNvSpPr/>
          <p:nvPr/>
        </p:nvSpPr>
        <p:spPr>
          <a:xfrm>
            <a:off x="4724400" y="2895600"/>
            <a:ext cx="35052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b="1" dirty="0" smtClean="0"/>
              <a:t>Расходы- это 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2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019800" y="20574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1752600" y="20574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ДОХОДЫ-РАСХОДЫ=ДЕФИЦИТ (ПРОФИЦИТ)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Дефицит бюджета - превышение расходов бюджета над его доходами.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err="1" smtClean="0"/>
              <a:t>Профицит</a:t>
            </a:r>
            <a:r>
              <a:rPr lang="ru-RU" b="1" dirty="0" smtClean="0"/>
              <a:t> бюджета - положительное сальдо, превышение доходов бюджета над его расходами.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доходов бюджета Сушанского сельского поселения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Налоговые доходы- </a:t>
            </a:r>
            <a:r>
              <a:rPr lang="ru-RU" sz="2600" dirty="0" smtClean="0"/>
              <a:t>поступления от уплаты налогов, установленных Налоговым Кодексом РФ.</a:t>
            </a:r>
          </a:p>
          <a:p>
            <a:pPr>
              <a:buNone/>
            </a:pPr>
            <a:r>
              <a:rPr lang="ru-RU" sz="2600" b="1" i="1" dirty="0" smtClean="0"/>
              <a:t>Неналоговые доходы- </a:t>
            </a:r>
            <a:r>
              <a:rPr lang="ru-RU" sz="2600" dirty="0" smtClean="0"/>
              <a:t>доходы от продажи земельных участков, доходы от использования муниципального имущества, госпошлины, штрафные санкции, другие.</a:t>
            </a:r>
          </a:p>
          <a:p>
            <a:pPr>
              <a:buNone/>
            </a:pPr>
            <a:r>
              <a:rPr lang="ru-RU" sz="2600" b="1" i="1" dirty="0" smtClean="0"/>
              <a:t>Безвозмездные поступления- </a:t>
            </a:r>
            <a:r>
              <a:rPr lang="ru-RU" sz="2600" dirty="0" smtClean="0"/>
              <a:t>дотации, субсидии, субвенции от других бюджетов бюджетной системы РФ, иные межбюджетные трансферты, иные поступления от физических и юридических лиц.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расходов бюджета Сушанского сельского поселения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Расходы бюджета сформированы и распределены согласно:</a:t>
            </a:r>
          </a:p>
          <a:p>
            <a:pPr>
              <a:buNone/>
            </a:pPr>
            <a:r>
              <a:rPr lang="ru-RU" dirty="0" smtClean="0"/>
              <a:t>-По муниципальным программам и </a:t>
            </a:r>
            <a:r>
              <a:rPr lang="ru-RU" dirty="0" err="1" smtClean="0"/>
              <a:t>непрограммным</a:t>
            </a:r>
            <a:r>
              <a:rPr lang="ru-RU" dirty="0" smtClean="0"/>
              <a:t> направлениям деятельности;</a:t>
            </a:r>
          </a:p>
          <a:p>
            <a:pPr>
              <a:buNone/>
            </a:pPr>
            <a:r>
              <a:rPr lang="ru-RU" dirty="0" smtClean="0"/>
              <a:t>- По ведомственной структуре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153400" cy="5943600"/>
          </a:xfrm>
        </p:spPr>
        <p:txBody>
          <a:bodyPr/>
          <a:lstStyle/>
          <a:p>
            <a:r>
              <a:rPr lang="ru-RU" b="1" i="1" dirty="0" smtClean="0"/>
              <a:t>Разделы классификации расходов бюджета: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01 «Общегосударственные вопросы»</a:t>
            </a:r>
          </a:p>
          <a:p>
            <a:pPr>
              <a:buFontTx/>
              <a:buChar char="-"/>
            </a:pPr>
            <a:r>
              <a:rPr lang="ru-RU" dirty="0" smtClean="0"/>
              <a:t> 02 «Национальная оборона»</a:t>
            </a:r>
          </a:p>
          <a:p>
            <a:pPr>
              <a:buFontTx/>
              <a:buChar char="-"/>
            </a:pPr>
            <a:r>
              <a:rPr lang="ru-RU" dirty="0" smtClean="0"/>
              <a:t> 03 «Национальная безопасность и правоохранительная деятельность»</a:t>
            </a:r>
          </a:p>
          <a:p>
            <a:pPr>
              <a:buFontTx/>
              <a:buChar char="-"/>
            </a:pPr>
            <a:r>
              <a:rPr lang="ru-RU" dirty="0" smtClean="0"/>
              <a:t> 04 «Национальная экономика»</a:t>
            </a:r>
          </a:p>
          <a:p>
            <a:pPr>
              <a:buFontTx/>
              <a:buChar char="-"/>
            </a:pPr>
            <a:r>
              <a:rPr lang="ru-RU" dirty="0" smtClean="0"/>
              <a:t> 05 «Жилищно-коммунальное хозяйство»</a:t>
            </a:r>
          </a:p>
          <a:p>
            <a:pPr>
              <a:buFontTx/>
              <a:buChar char="-"/>
            </a:pPr>
            <a:r>
              <a:rPr lang="ru-RU" dirty="0" smtClean="0"/>
              <a:t> 10 «Социальная политика»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Наименование дохода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Норматив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Государственная пошлина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Нормативы распределения  доходов в бюджет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Сушанского сельского поселения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на 20</a:t>
            </a:r>
            <a:r>
              <a:rPr lang="en-US" sz="2800" b="1" dirty="0" smtClean="0"/>
              <a:t>2</a:t>
            </a:r>
            <a:r>
              <a:rPr lang="ru-RU" sz="2800" b="1" dirty="0" smtClean="0"/>
              <a:t>5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517</Words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Бюджет Сушанского сельского поселения на 2025 год и плановый период 2026-2027 годов</vt:lpstr>
      <vt:lpstr>«Бюджет для граждан» познакомит вас с основными положениями бюджета Сушанского сельского поселения на 2025 год и плановый период 2026-2027 годов</vt:lpstr>
      <vt:lpstr>О поселении</vt:lpstr>
      <vt:lpstr>Понятие «БЮДЖЕТ»</vt:lpstr>
      <vt:lpstr>ДОХОДЫ-РАСХОДЫ=ДЕФИЦИТ (ПРОФИЦИТ)</vt:lpstr>
      <vt:lpstr>Структура доходов бюджета Сушанского сельского поселения</vt:lpstr>
      <vt:lpstr>Структура расходов бюджета Сушанского сельского поселения</vt:lpstr>
      <vt:lpstr>Слайд 8</vt:lpstr>
      <vt:lpstr> Нормативы распределения  доходов в бюджет Сушанского сельского поселения на 2025 год </vt:lpstr>
      <vt:lpstr>Поступления доходов в бюджет  Сушанского сельского поселения  на 2025 год, тыс.руб.</vt:lpstr>
      <vt:lpstr>Поступления доходов в бюджет  Сушанского сельского поселения  на 2026-2027 гг., тыс. руб. </vt:lpstr>
      <vt:lpstr>Бюджетная роспись (расходы)  Сушанского сельского поселения, тыс. руб.</vt:lpstr>
      <vt:lpstr>Муниципальные программы Сушанского сельского поселения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Проекту бюджета Сушанского сельского поселения на 2025 год и плановый период 2026-2027 годов</dc:title>
  <dc:creator>Администрация</dc:creator>
  <cp:lastModifiedBy>Администрация</cp:lastModifiedBy>
  <cp:revision>17</cp:revision>
  <dcterms:created xsi:type="dcterms:W3CDTF">2024-12-03T14:16:53Z</dcterms:created>
  <dcterms:modified xsi:type="dcterms:W3CDTF">2025-03-21T08:38:51Z</dcterms:modified>
</cp:coreProperties>
</file>