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FBB80-A0C0-4C43-9A6E-C9AB4DAA1AEA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91A3F-8165-4BED-971F-F935B52621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1A3F-8165-4BED-971F-F935B52621FE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 Проекту бюджета Сушанского сельского поселения на 2025 год и плановый период 2026-2027 годов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500" b="1" i="1" dirty="0" smtClean="0"/>
              <a:t>Бюджет для граждан</a:t>
            </a:r>
          </a:p>
          <a:p>
            <a:pPr algn="ctr">
              <a:buNone/>
            </a:pPr>
            <a:endParaRPr lang="ru-RU" sz="4500" b="1" i="1" dirty="0"/>
          </a:p>
        </p:txBody>
      </p:sp>
      <p:pic>
        <p:nvPicPr>
          <p:cNvPr id="5" name="Рисунок 4" descr="p8sN3AcUR0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667000"/>
            <a:ext cx="51054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8153400" cy="5943600"/>
          </a:xfrm>
        </p:spPr>
        <p:txBody>
          <a:bodyPr/>
          <a:lstStyle/>
          <a:p>
            <a:r>
              <a:rPr lang="ru-RU" b="1" i="1" dirty="0" smtClean="0"/>
              <a:t>Разделы классификации расходов бюджета: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01 «Общегосударственные вопросы»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02 «Национальная оборона»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03 «Национальная безопасность и правоохранительная деятельность»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04 «Национальная экономика»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05 «Жилищно-коммунальное хозяйство»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10 «Социальная политика»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0"/>
          <a:ext cx="609600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Наименование дохода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Норматив</a:t>
                      </a:r>
                      <a:endParaRPr lang="ru-RU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Налоги на имущество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Государственная пошлина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Штрафы, санкции, возмещение ущерба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Нормативы </a:t>
            </a:r>
            <a:r>
              <a:rPr lang="ru-RU" sz="2800" b="1" dirty="0" smtClean="0"/>
              <a:t>распределения  доходов в бюджет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Сушанского сельского поселения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на 20</a:t>
            </a:r>
            <a:r>
              <a:rPr lang="en-US" sz="2800" b="1" dirty="0" smtClean="0"/>
              <a:t>2</a:t>
            </a:r>
            <a:r>
              <a:rPr lang="ru-RU" sz="2800" b="1" dirty="0" smtClean="0"/>
              <a:t>5 </a:t>
            </a:r>
            <a:r>
              <a:rPr lang="ru-RU" sz="2800" b="1" dirty="0" smtClean="0"/>
              <a:t>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Поступления доходов в бюджет  Сушанского сельского поселения  на 2025 </a:t>
            </a:r>
            <a:r>
              <a:rPr lang="ru-RU" sz="2000" b="1" i="1" dirty="0" smtClean="0"/>
              <a:t>год, тыс.руб. (ожидаемое)</a:t>
            </a:r>
            <a:endParaRPr lang="ru-RU" sz="2000" b="1" i="1" dirty="0"/>
          </a:p>
        </p:txBody>
      </p:sp>
      <p:pic>
        <p:nvPicPr>
          <p:cNvPr id="3" name="Рисунок 2" descr="Новый точечный рисунок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66800"/>
            <a:ext cx="5791200" cy="571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Поступления доходов в бюджет  Сушанского сельского поселения  на </a:t>
            </a:r>
            <a:r>
              <a:rPr lang="ru-RU" sz="2000" b="1" i="1" dirty="0" smtClean="0"/>
              <a:t>2026-2027 гг., тыс. руб. </a:t>
            </a:r>
            <a:r>
              <a:rPr lang="ru-RU" sz="2000" b="1" i="1" dirty="0" smtClean="0"/>
              <a:t>(ожидаемое</a:t>
            </a:r>
            <a:r>
              <a:rPr lang="ru-RU" sz="2000" b="1" i="1" dirty="0" smtClean="0"/>
              <a:t>)</a:t>
            </a:r>
            <a:endParaRPr lang="ru-RU" sz="2000" dirty="0"/>
          </a:p>
        </p:txBody>
      </p:sp>
      <p:pic>
        <p:nvPicPr>
          <p:cNvPr id="3" name="Рисунок 2" descr="Новый точечный рисунок (2)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54648"/>
            <a:ext cx="5638800" cy="5703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48600" cy="60960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>Бюджетная роспись (расходы) </a:t>
            </a:r>
            <a:br>
              <a:rPr lang="ru-RU" sz="2000" b="1" i="1" dirty="0" smtClean="0"/>
            </a:br>
            <a:r>
              <a:rPr lang="ru-RU" sz="2000" b="1" i="1" dirty="0" smtClean="0"/>
              <a:t>Сушанского сельского поселения, тыс. руб.</a:t>
            </a:r>
            <a:endParaRPr lang="ru-RU" sz="2000" b="1" i="1" dirty="0"/>
          </a:p>
        </p:txBody>
      </p:sp>
      <p:pic>
        <p:nvPicPr>
          <p:cNvPr id="3" name="Рисунок 2" descr="Новый точечный рисунок (3)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55144"/>
            <a:ext cx="7315200" cy="5726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Муниципальные программы Сушанского сельского поселения</a:t>
            </a:r>
            <a:endParaRPr lang="ru-RU" sz="2000" b="1" i="1" dirty="0"/>
          </a:p>
        </p:txBody>
      </p:sp>
      <p:pic>
        <p:nvPicPr>
          <p:cNvPr id="3" name="Рисунок 2" descr="Новый точечный рисунок (4)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38201"/>
            <a:ext cx="4545150" cy="6019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300" b="1" i="1" dirty="0" smtClean="0"/>
              <a:t>«Бюджет для граждан» </a:t>
            </a:r>
            <a:r>
              <a:rPr lang="ru-RU" sz="1500" i="1" dirty="0" smtClean="0"/>
              <a:t>познакомит вас с основными положениями проекта бюджета Сушанского сельского поселения на 2025 год и плановый период 2026-2027 годов</a:t>
            </a:r>
            <a:endParaRPr lang="ru-RU" sz="15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700" dirty="0" smtClean="0"/>
              <a:t>Граждане - как налогоплательщики и как потребители муниципальных услуг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 , для каждого человека.</a:t>
            </a:r>
            <a:endParaRPr lang="ru-RU" sz="1700" dirty="0"/>
          </a:p>
        </p:txBody>
      </p:sp>
      <p:pic>
        <p:nvPicPr>
          <p:cNvPr id="4" name="Рисунок 3" descr="college-students-looking-at-bulletin-board-vector-86387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819400"/>
            <a:ext cx="5562600" cy="3867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596900"/>
          </a:xfrm>
        </p:spPr>
        <p:txBody>
          <a:bodyPr/>
          <a:lstStyle/>
          <a:p>
            <a:pPr algn="ctr"/>
            <a:r>
              <a:rPr lang="ru-RU" i="1" dirty="0" smtClean="0"/>
              <a:t>О поселении</a:t>
            </a:r>
            <a:endParaRPr lang="ru-RU" i="1" dirty="0"/>
          </a:p>
        </p:txBody>
      </p:sp>
      <p:pic>
        <p:nvPicPr>
          <p:cNvPr id="5" name="Содержимое 4" descr="AHaH_itaZx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304800"/>
            <a:ext cx="5111750" cy="273957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943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Сушанское сельское поселение расположено в центральной части </a:t>
            </a:r>
            <a:r>
              <a:rPr lang="ru-RU" dirty="0" err="1" smtClean="0"/>
              <a:t>Боровичского</a:t>
            </a:r>
            <a:r>
              <a:rPr lang="ru-RU" dirty="0" smtClean="0"/>
              <a:t> муниципального района Новгородской области. Площадь территории 13400 га. д.Коегоща - административный центр Сушанского сельского поселения, находится в непосредственный близости к г. Боровичам, примыкая к нему северной стороны. В состав поселения входят 20 населенных пунктов: д. </a:t>
            </a:r>
            <a:r>
              <a:rPr lang="ru-RU" dirty="0" err="1" smtClean="0"/>
              <a:t>Бутырки</a:t>
            </a:r>
            <a:r>
              <a:rPr lang="ru-RU" dirty="0" smtClean="0"/>
              <a:t>, п. Волгино, м. </a:t>
            </a:r>
            <a:r>
              <a:rPr lang="ru-RU" dirty="0" err="1" smtClean="0"/>
              <a:t>Гверстянка</a:t>
            </a:r>
            <a:r>
              <a:rPr lang="ru-RU" dirty="0" smtClean="0"/>
              <a:t>, д. Заречная, д. Коегоща, д. Козлово, д. </a:t>
            </a:r>
            <a:r>
              <a:rPr lang="ru-RU" dirty="0" err="1" smtClean="0"/>
              <a:t>Коремера</a:t>
            </a:r>
            <a:r>
              <a:rPr lang="ru-RU" dirty="0" smtClean="0"/>
              <a:t>, д. </a:t>
            </a:r>
            <a:r>
              <a:rPr lang="ru-RU" dirty="0" err="1" smtClean="0"/>
              <a:t>Коршево</a:t>
            </a:r>
            <a:r>
              <a:rPr lang="ru-RU" dirty="0" smtClean="0"/>
              <a:t>, д. </a:t>
            </a:r>
            <a:r>
              <a:rPr lang="ru-RU" dirty="0" err="1" smtClean="0"/>
              <a:t>Мазихина</a:t>
            </a:r>
            <a:r>
              <a:rPr lang="ru-RU" dirty="0" smtClean="0"/>
              <a:t> Горка, д. </a:t>
            </a:r>
            <a:r>
              <a:rPr lang="ru-RU" dirty="0" err="1" smtClean="0"/>
              <a:t>Нальцы</a:t>
            </a:r>
            <a:r>
              <a:rPr lang="ru-RU" dirty="0" smtClean="0"/>
              <a:t>, д. </a:t>
            </a:r>
            <a:r>
              <a:rPr lang="ru-RU" dirty="0" err="1" smtClean="0"/>
              <a:t>Низино</a:t>
            </a:r>
            <a:r>
              <a:rPr lang="ru-RU" dirty="0" smtClean="0"/>
              <a:t>, п. Первое Мая, д. </a:t>
            </a:r>
            <a:r>
              <a:rPr lang="ru-RU" dirty="0" err="1" smtClean="0"/>
              <a:t>Плёсо</a:t>
            </a:r>
            <a:r>
              <a:rPr lang="ru-RU" dirty="0" smtClean="0"/>
              <a:t>, д. Пристань, м. Селино, д. </a:t>
            </a:r>
            <a:r>
              <a:rPr lang="ru-RU" dirty="0" err="1" smtClean="0"/>
              <a:t>Сушани</a:t>
            </a:r>
            <a:r>
              <a:rPr lang="ru-RU" dirty="0" smtClean="0"/>
              <a:t>, д. </a:t>
            </a:r>
            <a:r>
              <a:rPr lang="ru-RU" dirty="0" err="1" smtClean="0"/>
              <a:t>Черёмошье</a:t>
            </a:r>
            <a:r>
              <a:rPr lang="ru-RU" dirty="0" smtClean="0"/>
              <a:t>, д. </a:t>
            </a:r>
            <a:r>
              <a:rPr lang="ru-RU" dirty="0" err="1" smtClean="0"/>
              <a:t>Чернаручье</a:t>
            </a:r>
            <a:r>
              <a:rPr lang="ru-RU" dirty="0" smtClean="0"/>
              <a:t>, д. </a:t>
            </a:r>
            <a:r>
              <a:rPr lang="ru-RU" dirty="0" err="1" smtClean="0"/>
              <a:t>Четвёрткино</a:t>
            </a:r>
            <a:r>
              <a:rPr lang="ru-RU" dirty="0" smtClean="0"/>
              <a:t>, п. </a:t>
            </a:r>
            <a:r>
              <a:rPr lang="ru-RU" dirty="0" smtClean="0"/>
              <a:t>Шахтёрский</a:t>
            </a:r>
          </a:p>
          <a:p>
            <a:pPr algn="ctr"/>
            <a:r>
              <a:rPr lang="ru-RU" dirty="0" smtClean="0"/>
              <a:t>Численность постоянного населения составляет 2186 человек.</a:t>
            </a:r>
            <a:endParaRPr lang="ru-RU" dirty="0"/>
          </a:p>
        </p:txBody>
      </p:sp>
      <p:pic>
        <p:nvPicPr>
          <p:cNvPr id="6" name="Рисунок 5" descr="wvyIn_K_L9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200400"/>
            <a:ext cx="5145657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Публичные слушания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800" b="1" dirty="0" smtClean="0"/>
              <a:t>Публичные слушания </a:t>
            </a:r>
            <a:r>
              <a:rPr lang="ru-RU" sz="2800" dirty="0" smtClean="0"/>
              <a:t>- это</a:t>
            </a:r>
            <a:r>
              <a:rPr lang="ru-RU" sz="2800" dirty="0" smtClean="0"/>
              <a:t> собрание граждан для обсуждения вопросов, которые имеют общественную значимость и затрагивают права, свободы и законные интересы граждан</a:t>
            </a:r>
            <a:r>
              <a:rPr lang="ru-RU" sz="2800" dirty="0" smtClean="0"/>
              <a:t>.</a:t>
            </a:r>
          </a:p>
          <a:p>
            <a:pPr algn="just">
              <a:buNone/>
            </a:pPr>
            <a:endParaRPr lang="ru-RU" sz="2500" dirty="0" smtClean="0"/>
          </a:p>
          <a:p>
            <a:pPr algn="just">
              <a:buNone/>
            </a:pPr>
            <a:r>
              <a:rPr lang="ru-RU" sz="2800" dirty="0" smtClean="0"/>
              <a:t>По результатам публичных слушаний их организатор составляет итоговый документ (протокол), который направляется на рассмотрение в органы государственной власти, органы местного самоуправления, государственные и муниципальные организации и обнародуется, в том числе размещается в сети «Интернет».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Понятие «БЮДЖЕТ»</a:t>
            </a:r>
            <a:endParaRPr lang="ru-RU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>
            <a:normAutofit fontScale="25000" lnSpcReduction="20000"/>
          </a:bodyPr>
          <a:lstStyle/>
          <a:p>
            <a:endParaRPr lang="ru-RU" sz="3200" i="1" dirty="0" smtClean="0"/>
          </a:p>
          <a:p>
            <a:r>
              <a:rPr lang="ru-RU" sz="6300" i="1" dirty="0" smtClean="0"/>
              <a:t>Бюджет</a:t>
            </a:r>
            <a:r>
              <a:rPr lang="ru-RU" sz="6300" dirty="0" smtClean="0"/>
              <a:t>- </a:t>
            </a:r>
            <a:r>
              <a:rPr lang="ru-RU" sz="6300" dirty="0" smtClean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2895599"/>
            <a:ext cx="3124200" cy="32305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45025" y="2895599"/>
            <a:ext cx="3203575" cy="32305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10" name="Овал 9"/>
          <p:cNvSpPr/>
          <p:nvPr/>
        </p:nvSpPr>
        <p:spPr>
          <a:xfrm>
            <a:off x="533400" y="2971800"/>
            <a:ext cx="3124200" cy="3124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200" b="1" dirty="0" smtClean="0"/>
              <a:t>Доходы - это денежные средства, поступающие в бюджет 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Федерации, органов государственной власти субъектов Российской Федерации и органов местного самоуправления</a:t>
            </a:r>
            <a:endParaRPr lang="ru-RU" sz="1200" b="1" dirty="0"/>
          </a:p>
        </p:txBody>
      </p:sp>
      <p:sp>
        <p:nvSpPr>
          <p:cNvPr id="11" name="Овал 10"/>
          <p:cNvSpPr/>
          <p:nvPr/>
        </p:nvSpPr>
        <p:spPr>
          <a:xfrm>
            <a:off x="4724400" y="2895600"/>
            <a:ext cx="3505200" cy="3352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200" b="1" dirty="0" smtClean="0"/>
              <a:t>Расходы- это 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sz="1200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6019800" y="2057400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1752600" y="2057400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ДОХОДЫ-РАСХОДЫ=ДЕФИЦИТ (ПРОФИЦИТ)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Дефицит бюджета - </a:t>
            </a:r>
            <a:r>
              <a:rPr lang="ru-RU" b="1" dirty="0" smtClean="0"/>
              <a:t>превышение расходов бюджета над его </a:t>
            </a:r>
            <a:r>
              <a:rPr lang="ru-RU" b="1" dirty="0" smtClean="0"/>
              <a:t>доходами.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err="1" smtClean="0"/>
              <a:t>Профицит</a:t>
            </a:r>
            <a:r>
              <a:rPr lang="ru-RU" b="1" dirty="0" smtClean="0"/>
              <a:t> бюджета - </a:t>
            </a:r>
            <a:r>
              <a:rPr lang="ru-RU" b="1" dirty="0" smtClean="0"/>
              <a:t>положительное сальдо, превышение доходов бюджета над его расходами.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b="1" i="1" dirty="0" smtClean="0"/>
              <a:t>Проект бюджета Сушанского сельского поселения составляется и утверждается сроком на три года</a:t>
            </a:r>
            <a:endParaRPr lang="ru-RU" sz="25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000" dirty="0" smtClean="0"/>
          </a:p>
          <a:p>
            <a:pPr algn="ctr">
              <a:buNone/>
            </a:pPr>
            <a:r>
              <a:rPr lang="ru-RU" sz="3000" dirty="0" smtClean="0"/>
              <a:t>Проект бюджета основывается на:</a:t>
            </a:r>
          </a:p>
          <a:p>
            <a:pPr algn="ctr">
              <a:buFontTx/>
              <a:buChar char="-"/>
            </a:pPr>
            <a:r>
              <a:rPr lang="ru-RU" sz="3000" dirty="0" smtClean="0"/>
              <a:t>Прогнозе социально-экономического развития Сушанского сельского поселения</a:t>
            </a:r>
          </a:p>
          <a:p>
            <a:pPr algn="ctr">
              <a:buFontTx/>
              <a:buChar char="-"/>
            </a:pPr>
            <a:r>
              <a:rPr lang="ru-RU" sz="3000" dirty="0" smtClean="0"/>
              <a:t>Основных направлениях налоговой и бюджетной политики в поселении</a:t>
            </a:r>
          </a:p>
          <a:p>
            <a:pPr algn="ctr">
              <a:buFontTx/>
              <a:buChar char="-"/>
            </a:pPr>
            <a:r>
              <a:rPr lang="ru-RU" sz="3000" dirty="0" smtClean="0"/>
              <a:t>Муниципальных программах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доходов бюджета Сушанского сельского поселения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600" b="1" i="1" dirty="0" smtClean="0"/>
          </a:p>
          <a:p>
            <a:pPr>
              <a:buNone/>
            </a:pPr>
            <a:r>
              <a:rPr lang="ru-RU" sz="2600" b="1" i="1" dirty="0" smtClean="0"/>
              <a:t>Налоговые доходы- </a:t>
            </a:r>
            <a:r>
              <a:rPr lang="ru-RU" sz="2600" dirty="0" smtClean="0"/>
              <a:t>поступления от уплаты налогов, установленных Налоговым Кодексом РФ.</a:t>
            </a:r>
          </a:p>
          <a:p>
            <a:pPr>
              <a:buNone/>
            </a:pPr>
            <a:r>
              <a:rPr lang="ru-RU" sz="2600" b="1" i="1" dirty="0" smtClean="0"/>
              <a:t>Неналоговые доходы- </a:t>
            </a:r>
            <a:r>
              <a:rPr lang="ru-RU" sz="2600" dirty="0" smtClean="0"/>
              <a:t>доходы от продажи земельных участков, доходы от использования муниципального имущества, госпошлины, штрафные санкции, другие.</a:t>
            </a:r>
          </a:p>
          <a:p>
            <a:pPr>
              <a:buNone/>
            </a:pPr>
            <a:r>
              <a:rPr lang="ru-RU" sz="2600" b="1" i="1" dirty="0" smtClean="0"/>
              <a:t>Безвозмездные поступления- </a:t>
            </a:r>
            <a:r>
              <a:rPr lang="ru-RU" sz="2600" dirty="0" smtClean="0"/>
              <a:t>дотации, субсидии, субвенции от других бюджетов бюджетной системы РФ, иные межбюджетные трансферты, </a:t>
            </a:r>
            <a:r>
              <a:rPr lang="ru-RU" sz="2600" dirty="0" smtClean="0"/>
              <a:t>иные поступления от физических и юридических </a:t>
            </a:r>
            <a:r>
              <a:rPr lang="ru-RU" sz="2600" dirty="0" smtClean="0"/>
              <a:t>лиц.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расходов бюджета Сушанского сельского поселения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Расходы бюджета сформированы и распределены согласно:</a:t>
            </a:r>
          </a:p>
          <a:p>
            <a:pPr>
              <a:buNone/>
            </a:pPr>
            <a:r>
              <a:rPr lang="ru-RU" dirty="0" smtClean="0"/>
              <a:t>-По муниципальным программам и </a:t>
            </a:r>
            <a:r>
              <a:rPr lang="ru-RU" dirty="0" err="1" smtClean="0"/>
              <a:t>непрограммным</a:t>
            </a:r>
            <a:r>
              <a:rPr lang="ru-RU" dirty="0" smtClean="0"/>
              <a:t> направлениям деятельности;</a:t>
            </a:r>
          </a:p>
          <a:p>
            <a:pPr>
              <a:buNone/>
            </a:pPr>
            <a:r>
              <a:rPr lang="ru-RU" dirty="0" smtClean="0"/>
              <a:t>- По ведомственной структуре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565</Words>
  <PresentationFormat>Экран (4:3)</PresentationFormat>
  <Paragraphs>65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К Проекту бюджета Сушанского сельского поселения на 2025 год и плановый период 2026-2027 годов</vt:lpstr>
      <vt:lpstr>«Бюджет для граждан» познакомит вас с основными положениями проекта бюджета Сушанского сельского поселения на 2025 год и плановый период 2026-2027 годов</vt:lpstr>
      <vt:lpstr>О поселении</vt:lpstr>
      <vt:lpstr>Публичные слушания</vt:lpstr>
      <vt:lpstr>Понятие «БЮДЖЕТ»</vt:lpstr>
      <vt:lpstr>ДОХОДЫ-РАСХОДЫ=ДЕФИЦИТ (ПРОФИЦИТ)</vt:lpstr>
      <vt:lpstr>Проект бюджета Сушанского сельского поселения составляется и утверждается сроком на три года</vt:lpstr>
      <vt:lpstr>Структура доходов бюджета Сушанского сельского поселения</vt:lpstr>
      <vt:lpstr>Структура расходов бюджета Сушанского сельского поселения</vt:lpstr>
      <vt:lpstr>Слайд 10</vt:lpstr>
      <vt:lpstr> Нормативы распределения  доходов в бюджет Сушанского сельского поселения на 2025 год </vt:lpstr>
      <vt:lpstr>Поступления доходов в бюджет  Сушанского сельского поселения  на 2025 год, тыс.руб. (ожидаемое)</vt:lpstr>
      <vt:lpstr>Поступления доходов в бюджет  Сушанского сельского поселения  на 2026-2027 гг., тыс. руб. (ожидаемое)</vt:lpstr>
      <vt:lpstr>Бюджетная роспись (расходы)  Сушанского сельского поселения, тыс. руб.</vt:lpstr>
      <vt:lpstr>Муниципальные программы Сушанского сельского поселения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Проекту бюджета Сушанского сельского поселения на 2025 год и плановый период 2026-2027 годов</dc:title>
  <dc:creator>Администрация</dc:creator>
  <cp:lastModifiedBy>Администрация</cp:lastModifiedBy>
  <cp:revision>14</cp:revision>
  <dcterms:created xsi:type="dcterms:W3CDTF">2024-12-03T14:16:53Z</dcterms:created>
  <dcterms:modified xsi:type="dcterms:W3CDTF">2024-12-04T09:18:07Z</dcterms:modified>
</cp:coreProperties>
</file>